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notesMasterIdLst>
    <p:notesMasterId r:id="rId18"/>
  </p:notesMasterIdLst>
  <p:sldIdLst>
    <p:sldId id="256" r:id="rId2"/>
    <p:sldId id="258" r:id="rId3"/>
    <p:sldId id="261" r:id="rId4"/>
    <p:sldId id="262" r:id="rId5"/>
    <p:sldId id="263" r:id="rId6"/>
    <p:sldId id="264" r:id="rId7"/>
    <p:sldId id="259" r:id="rId8"/>
    <p:sldId id="278" r:id="rId9"/>
    <p:sldId id="265" r:id="rId10"/>
    <p:sldId id="266" r:id="rId11"/>
    <p:sldId id="282" r:id="rId12"/>
    <p:sldId id="267" r:id="rId13"/>
    <p:sldId id="279" r:id="rId14"/>
    <p:sldId id="280" r:id="rId15"/>
    <p:sldId id="284" r:id="rId16"/>
    <p:sldId id="281" r:id="rId17"/>
  </p:sldIdLst>
  <p:sldSz cx="9144000" cy="6858000" type="screen4x3"/>
  <p:notesSz cx="6873875" cy="100615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564562-00AE-C640-69F8-F87EEACFEDA9}" name="Peffers, Mandy" initials="MP" userId="S::peffs@liverpool.ac.uk::c67230b4-ced5-499e-bfdf-53daa3eecc1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0"/>
    <p:restoredTop sz="94621"/>
  </p:normalViewPr>
  <p:slideViewPr>
    <p:cSldViewPr>
      <p:cViewPr>
        <p:scale>
          <a:sx n="80" d="100"/>
          <a:sy n="80" d="100"/>
        </p:scale>
        <p:origin x="152" y="7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6B975B-8D4F-E096-7241-17A14218DF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C098BF-E179-684C-4B34-5EDCFC66794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4138" y="0"/>
            <a:ext cx="297815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32A0C2E-7C54-8040-B04C-E412F2652F0A}" type="datetimeFigureOut">
              <a:rPr lang="en-US"/>
              <a:pPr>
                <a:defRPr/>
              </a:pPr>
              <a:t>12/10/24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7E6D533-EADD-A825-FCD2-8119824D23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79103A2-2B6C-357A-AD4E-DAD4FECD45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388" y="4779963"/>
            <a:ext cx="5499100" cy="452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038D7F-40F5-C16E-05A6-D5E7014CC5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556750"/>
            <a:ext cx="2978150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82319-ECB6-BA1E-52C8-BEE581F518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4138" y="9556750"/>
            <a:ext cx="2978150" cy="5032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7612DD-B060-4E43-9248-AF088490D28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01692B99-103D-A6B3-A8E8-02001857F5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5D751D3D-E103-E793-F3B2-6308F1B9FF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6E96771F-AFA9-C2C9-C97E-27717DBE0A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CFE39C0-2D2C-114C-B37C-7FE6DE7F89CF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612DD-B060-4E43-9248-AF088490D28E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6585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title">
            <a:extLst>
              <a:ext uri="{FF2B5EF4-FFF2-40B4-BE49-F238E27FC236}">
                <a16:creationId xmlns:a16="http://schemas.microsoft.com/office/drawing/2014/main" id="{479E3B18-1AA3-4985-92BE-CD33D396CD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2214563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8" descr="title">
            <a:extLst>
              <a:ext uri="{FF2B5EF4-FFF2-40B4-BE49-F238E27FC236}">
                <a16:creationId xmlns:a16="http://schemas.microsoft.com/office/drawing/2014/main" id="{D726B62B-908D-E122-B415-7A63E2EB01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0"/>
            <a:ext cx="828675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 descr="title">
            <a:extLst>
              <a:ext uri="{FF2B5EF4-FFF2-40B4-BE49-F238E27FC236}">
                <a16:creationId xmlns:a16="http://schemas.microsoft.com/office/drawing/2014/main" id="{1DF9393E-6FCD-46BD-E1E1-3737BB21F5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85725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7">
            <a:extLst>
              <a:ext uri="{FF2B5EF4-FFF2-40B4-BE49-F238E27FC236}">
                <a16:creationId xmlns:a16="http://schemas.microsoft.com/office/drawing/2014/main" id="{AD8432DC-E391-F102-D74A-C9CC1D09826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779912" y="1628800"/>
            <a:ext cx="0" cy="3096344"/>
          </a:xfrm>
          <a:prstGeom prst="line">
            <a:avLst/>
          </a:prstGeom>
          <a:noFill/>
          <a:ln w="539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496" y="3714752"/>
            <a:ext cx="4572032" cy="92869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000496" y="1928802"/>
            <a:ext cx="4572032" cy="135731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3995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9618C9-FB7A-68AF-5929-2482F5213E9B}"/>
              </a:ext>
            </a:extLst>
          </p:cNvPr>
          <p:cNvSpPr/>
          <p:nvPr userDrawn="1"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0B2265"/>
          </a:solidFill>
          <a:ln>
            <a:solidFill>
              <a:srgbClr val="0B22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2" descr="C:\Documents and Settings\robc.livad\Desktop\whiteout_logo_1312.png">
            <a:extLst>
              <a:ext uri="{FF2B5EF4-FFF2-40B4-BE49-F238E27FC236}">
                <a16:creationId xmlns:a16="http://schemas.microsoft.com/office/drawing/2014/main" id="{489ACF05-B92C-0CF4-03FE-A3A09E23B8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" y="38100"/>
            <a:ext cx="2214563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46" y="0"/>
            <a:ext cx="6929454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/>
          <a:lstStyle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A68A1D-0F8E-9054-5CF3-BB62B4C24BFF}"/>
              </a:ext>
            </a:extLst>
          </p:cNvPr>
          <p:cNvSpPr txBox="1"/>
          <p:nvPr userDrawn="1"/>
        </p:nvSpPr>
        <p:spPr>
          <a:xfrm>
            <a:off x="364834" y="6253420"/>
            <a:ext cx="125483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45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A35D2B-5396-CD56-5A8B-B872A249CE1D}"/>
              </a:ext>
            </a:extLst>
          </p:cNvPr>
          <p:cNvSpPr/>
          <p:nvPr userDrawn="1"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0B2265"/>
          </a:solidFill>
          <a:ln>
            <a:solidFill>
              <a:srgbClr val="0B22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2" descr="C:\Documents and Settings\robc.livad\Desktop\whiteout_logo_1312.png">
            <a:extLst>
              <a:ext uri="{FF2B5EF4-FFF2-40B4-BE49-F238E27FC236}">
                <a16:creationId xmlns:a16="http://schemas.microsoft.com/office/drawing/2014/main" id="{BF6FD0B6-D34A-000D-E884-911A0D5A93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" y="38100"/>
            <a:ext cx="2214563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14546" y="0"/>
            <a:ext cx="6929454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250139-5389-497F-5B92-051EB3335F60}"/>
              </a:ext>
            </a:extLst>
          </p:cNvPr>
          <p:cNvSpPr txBox="1"/>
          <p:nvPr userDrawn="1"/>
        </p:nvSpPr>
        <p:spPr>
          <a:xfrm>
            <a:off x="364834" y="6253420"/>
            <a:ext cx="125483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4CA438-4E07-0070-E16C-6776D249F011}"/>
              </a:ext>
            </a:extLst>
          </p:cNvPr>
          <p:cNvSpPr/>
          <p:nvPr userDrawn="1"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0B2265"/>
          </a:solidFill>
          <a:ln>
            <a:solidFill>
              <a:srgbClr val="0B22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" name="Picture 2" descr="C:\Documents and Settings\robc.livad\Desktop\whiteout_logo_1312.png">
            <a:extLst>
              <a:ext uri="{FF2B5EF4-FFF2-40B4-BE49-F238E27FC236}">
                <a16:creationId xmlns:a16="http://schemas.microsoft.com/office/drawing/2014/main" id="{1A35A279-014C-B50B-9541-7D3510F8EC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" y="38100"/>
            <a:ext cx="2214563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14546" y="0"/>
            <a:ext cx="6929454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84FD37-7448-5E0A-B044-81703E7E5A7B}"/>
              </a:ext>
            </a:extLst>
          </p:cNvPr>
          <p:cNvSpPr txBox="1"/>
          <p:nvPr userDrawn="1"/>
        </p:nvSpPr>
        <p:spPr>
          <a:xfrm>
            <a:off x="364834" y="6253420"/>
            <a:ext cx="125483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3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5D318D9-D9E9-A810-587D-9410249E27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5979FF7-F63C-9635-2CAA-85962806B3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TextBox 6">
            <a:extLst>
              <a:ext uri="{FF2B5EF4-FFF2-40B4-BE49-F238E27FC236}">
                <a16:creationId xmlns:a16="http://schemas.microsoft.com/office/drawing/2014/main" id="{7F291B14-307C-256C-72DB-691E75C82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6286500"/>
            <a:ext cx="2143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 i="1">
                <a:solidFill>
                  <a:srgbClr val="0B2265"/>
                </a:solidFill>
                <a:latin typeface="Calibri" panose="020F0502020204030204" pitchFamily="34" charset="0"/>
              </a:rPr>
              <a:t>BEVA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vc.ac.uk/veterinary-services/stem-cell-centre/therapies-for-hors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1">
            <a:extLst>
              <a:ext uri="{FF2B5EF4-FFF2-40B4-BE49-F238E27FC236}">
                <a16:creationId xmlns:a16="http://schemas.microsoft.com/office/drawing/2014/main" id="{3D196FD5-473A-F2FE-16C3-088381931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500" y="3714750"/>
            <a:ext cx="4572000" cy="928688"/>
          </a:xfrm>
        </p:spPr>
        <p:txBody>
          <a:bodyPr/>
          <a:lstStyle/>
          <a:p>
            <a:pPr algn="l" eaLnBrk="1" hangingPunct="1"/>
            <a:r>
              <a:rPr lang="en-GB" altLang="en-US" dirty="0"/>
              <a:t>Natasha Poulter, Dr </a:t>
            </a:r>
            <a:r>
              <a:rPr lang="en-GB" sz="24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Emily-Jayne Clarke, Prof Mandy Peffers</a:t>
            </a:r>
            <a:endParaRPr lang="en-GB" altLang="en-US" dirty="0"/>
          </a:p>
        </p:txBody>
      </p:sp>
      <p:sp>
        <p:nvSpPr>
          <p:cNvPr id="6147" name="Title 2">
            <a:extLst>
              <a:ext uri="{FF2B5EF4-FFF2-40B4-BE49-F238E27FC236}">
                <a16:creationId xmlns:a16="http://schemas.microsoft.com/office/drawing/2014/main" id="{A364D7ED-9C49-47F9-F9E9-83E56949A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0" y="2071688"/>
            <a:ext cx="4572000" cy="1357312"/>
          </a:xfrm>
        </p:spPr>
        <p:txBody>
          <a:bodyPr anchor="b"/>
          <a:lstStyle/>
          <a:p>
            <a:pPr algn="l" eaLnBrk="1" hangingPunct="1"/>
            <a:r>
              <a:rPr lang="en-GB" sz="2800" dirty="0">
                <a:latin typeface="Aptos" panose="02110004020202020204"/>
                <a:ea typeface="Aptos" panose="020B0004020202020204" pitchFamily="34" charset="0"/>
              </a:rPr>
              <a:t>Primed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Aptos" panose="020B0004020202020204" pitchFamily="34" charset="0"/>
                <a:cs typeface="+mn-cs"/>
              </a:rPr>
              <a:t> MSCs and MSC- derived Extracellular vesicles  produce an anti-inflammatory phenotype</a:t>
            </a:r>
            <a:endParaRPr lang="en-GB" altLang="en-US" dirty="0"/>
          </a:p>
        </p:txBody>
      </p:sp>
      <p:pic>
        <p:nvPicPr>
          <p:cNvPr id="4" name="Picture 3" descr="A close-up of a microscope&#10;&#10;Description automatically generated">
            <a:extLst>
              <a:ext uri="{FF2B5EF4-FFF2-40B4-BE49-F238E27FC236}">
                <a16:creationId xmlns:a16="http://schemas.microsoft.com/office/drawing/2014/main" id="{6627EFD5-D667-510A-A8B0-233E245B2C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591717"/>
            <a:ext cx="3280420" cy="30866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41F864-24E9-30BA-CDB7-9E4755904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366" y="5877272"/>
            <a:ext cx="1667268" cy="7724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FF5C51B3-2FFC-E812-F4A7-F8FF93E8ACB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95818" y="1143000"/>
            <a:ext cx="5432046" cy="561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439FE5-C947-C00E-33BB-445666E03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GB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Factors identified in primed MSCs include:</a:t>
            </a:r>
          </a:p>
          <a:p>
            <a:pPr lvl="1"/>
            <a:r>
              <a:rPr lang="en-GB" sz="2600" kern="100" dirty="0"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nterleukins</a:t>
            </a:r>
          </a:p>
          <a:p>
            <a:pPr lvl="1"/>
            <a:r>
              <a:rPr lang="en-GB" sz="2600" kern="100" dirty="0"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en-GB" sz="2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rostaglandin E2 </a:t>
            </a:r>
            <a:endParaRPr lang="en-GB" sz="26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2600" kern="100" dirty="0"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n-GB" sz="2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ransforming growth factor B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F94B2A-189B-CA1F-8146-5C4728F91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Successful MSC priming validated by increased immunomodulatory factors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7538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2F6193-9DCD-E8E3-A3EB-C27635F28A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Including: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Collagens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Fibronectin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C6F48A-C9A2-4A8A-404F-A3ACFE090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Primed EV protein cargo contained increased Extracellular Matrix Proteins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AFB376C-B26D-FE85-975D-0E2AAB308C6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10321" y="1143000"/>
            <a:ext cx="6339112" cy="559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392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9D753E-30EF-878C-510B-D242AA564E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944" y="1600200"/>
            <a:ext cx="5076056" cy="36474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B8BCDF-5061-9DB5-EA17-4DD7B3BF0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/>
          <a:lstStyle/>
          <a:p>
            <a:r>
              <a:rPr lang="en-GB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dentified</a:t>
            </a:r>
            <a:r>
              <a:rPr lang="en-GB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GB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200 differentially abundant (DA) proteins (p-value&lt;0.05 and fold change&gt;2.0) in the MSCs </a:t>
            </a:r>
          </a:p>
          <a:p>
            <a:pPr lvl="1"/>
            <a:r>
              <a:rPr lang="en-GB" sz="2200" kern="100" dirty="0"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en-GB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athways, molecular functions, cellular processes and upstream regulators of altered proteins following priming </a:t>
            </a:r>
          </a:p>
          <a:p>
            <a:pPr lvl="1"/>
            <a:r>
              <a:rPr lang="en-GB" sz="2200" kern="100" dirty="0"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ctivation of immune response, cell homeostasis maintenance and cytokine signalling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F6CCFD-BED0-5FE5-36E3-3A97236F0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ea typeface="Aptos" panose="020B0004020202020204" pitchFamily="34" charset="0"/>
              </a:rPr>
              <a:t>Primed MSC Protein Cargo contained Increased  Inflammatory Regulators</a:t>
            </a:r>
            <a:endParaRPr lang="en-US" sz="3200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7156842C-703F-A733-C9BA-C85E387F9A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7832" y="4981047"/>
            <a:ext cx="1761344" cy="185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58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11C22BE-0F38-4B87-6751-A79A3FAF42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80112" y="908720"/>
            <a:ext cx="3469145" cy="594928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CE5E2-AE4C-A30E-604D-53567B40A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000" y="1340768"/>
            <a:ext cx="5003080" cy="5040560"/>
          </a:xfrm>
        </p:spPr>
        <p:txBody>
          <a:bodyPr/>
          <a:lstStyle/>
          <a:p>
            <a:r>
              <a:rPr lang="en-GB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91 DA proteins in the EVs from primed MSCs</a:t>
            </a:r>
          </a:p>
          <a:p>
            <a:r>
              <a:rPr lang="en-GB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73 unique proteins in primed EVs</a:t>
            </a:r>
          </a:p>
          <a:p>
            <a:pPr marL="0" indent="0">
              <a:buNone/>
            </a:pPr>
            <a:endParaRPr lang="en-GB" sz="2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NF-</a:t>
            </a:r>
            <a:r>
              <a:rPr lang="en-GB" sz="22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κB</a:t>
            </a:r>
            <a:r>
              <a:rPr lang="en-GB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-inducing kinase (NIK) was an activated upstream regulator of 91 differently abundant proteins in primed EVs</a:t>
            </a:r>
          </a:p>
          <a:p>
            <a:endParaRPr lang="en-GB" sz="2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kern="100" dirty="0">
                <a:ea typeface="Aptos" panose="020B0004020202020204" pitchFamily="34" charset="0"/>
                <a:cs typeface="Times New Roman" panose="02020603050405020304" pitchFamily="18" charset="0"/>
              </a:rPr>
              <a:t>NIK </a:t>
            </a:r>
            <a:r>
              <a:rPr lang="en-GB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promotes: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kern="100" dirty="0"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2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mmune modulation, cell survival &amp;  anti-inflammatory response in MSCs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kern="100" dirty="0">
                <a:ea typeface="Aptos" panose="020B0004020202020204" pitchFamily="34" charset="0"/>
                <a:cs typeface="Times New Roman" panose="02020603050405020304" pitchFamily="18" charset="0"/>
              </a:rPr>
              <a:t>MSC adaptability to function</a:t>
            </a:r>
            <a:endParaRPr lang="en-GB" sz="2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B8D843-EC28-95F4-4125-3C01805B4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Primed MSC EVs protein cargo may activate NIK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1E2B32-26AF-55E3-B26F-0B9301968C00}"/>
              </a:ext>
            </a:extLst>
          </p:cNvPr>
          <p:cNvSpPr txBox="1"/>
          <p:nvPr/>
        </p:nvSpPr>
        <p:spPr>
          <a:xfrm>
            <a:off x="7524328" y="6660940"/>
            <a:ext cx="2447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Created with </a:t>
            </a:r>
            <a:r>
              <a:rPr lang="en-GB" sz="1000" i="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BioRender.com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317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654EC-D964-906D-0119-8C9B032B4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9E500-8020-0308-7C2B-09BB6CCD5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1484784"/>
            <a:ext cx="8463884" cy="511256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The first study to interrogate primed  MSCs and primed MSC-derived EV protein cargo.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600" dirty="0">
                <a:solidFill>
                  <a:prstClr val="black"/>
                </a:solidFill>
                <a:ea typeface="Aptos" panose="020B0004020202020204" pitchFamily="34" charset="0"/>
              </a:rPr>
              <a:t>Both primed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ptos" panose="020B0004020202020204" pitchFamily="34" charset="0"/>
                <a:cs typeface="+mn-cs"/>
              </a:rPr>
              <a:t> MSCs and primed MSC-derived EVs produce an anti-inflammatory phenotype but via different mechanisms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Aptos" panose="020B0004020202020204" pitchFamily="34" charset="0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ptos" panose="020B0004020202020204" pitchFamily="34" charset="0"/>
                <a:cs typeface="+mn-cs"/>
              </a:rPr>
              <a:t>EVs from primed MSCs could be a standalone treatment </a:t>
            </a:r>
          </a:p>
          <a:p>
            <a:pPr marL="40005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400" dirty="0">
                <a:solidFill>
                  <a:prstClr val="black"/>
                </a:solidFill>
              </a:rPr>
              <a:t>→ promoting racing longevity 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Aptos" panose="020B0004020202020204" pitchFamily="34" charset="0"/>
              <a:cs typeface="+mn-cs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600" dirty="0">
                <a:solidFill>
                  <a:prstClr val="black"/>
                </a:solidFill>
              </a:rPr>
              <a:t>Next steps include studies with larger sample sizes and use of primed EVs on chondrocytes and tenocytes to observe response 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137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0432B-6D08-CC53-DC2A-3E7443FF2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28" y="1412776"/>
            <a:ext cx="4038600" cy="45259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GB" sz="2400" b="1" u="sng" dirty="0"/>
              <a:t>University of Liverpool</a:t>
            </a:r>
          </a:p>
          <a:p>
            <a:pPr>
              <a:defRPr/>
            </a:pPr>
            <a:r>
              <a:rPr lang="en-GB" sz="2000" b="1" dirty="0"/>
              <a:t>Dr Emily-</a:t>
            </a:r>
            <a:r>
              <a:rPr lang="en-GB" sz="2000" b="1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Jayne Clarke</a:t>
            </a:r>
          </a:p>
          <a:p>
            <a:pPr marL="400050" lvl="1" indent="0">
              <a:buNone/>
              <a:defRPr/>
            </a:pPr>
            <a:r>
              <a:rPr lang="en-GB" sz="1600" dirty="0"/>
              <a:t>(Department of Musculoskeletal</a:t>
            </a:r>
          </a:p>
          <a:p>
            <a:pPr marL="400050" lvl="1" indent="0">
              <a:buNone/>
              <a:defRPr/>
            </a:pPr>
            <a:r>
              <a:rPr lang="en-GB" sz="1600" dirty="0"/>
              <a:t>Biology and Ageing Science, </a:t>
            </a:r>
          </a:p>
          <a:p>
            <a:pPr marL="400050" lvl="1" indent="0">
              <a:buNone/>
              <a:defRPr/>
            </a:pPr>
            <a:r>
              <a:rPr lang="en-GB" sz="1600" dirty="0"/>
              <a:t>Institute of Life Course and </a:t>
            </a:r>
          </a:p>
          <a:p>
            <a:pPr marL="400050" lvl="1" indent="0">
              <a:buNone/>
              <a:defRPr/>
            </a:pPr>
            <a:r>
              <a:rPr lang="en-GB" sz="1600" dirty="0"/>
              <a:t>Medical Sciences, University of </a:t>
            </a:r>
          </a:p>
          <a:p>
            <a:pPr marL="400050" lvl="1" indent="0">
              <a:buNone/>
              <a:defRPr/>
            </a:pPr>
            <a:r>
              <a:rPr lang="en-GB" sz="1600" dirty="0"/>
              <a:t>Liverpool)</a:t>
            </a:r>
            <a:endParaRPr lang="en-GB" sz="1600" b="1" dirty="0"/>
          </a:p>
          <a:p>
            <a:pPr>
              <a:defRPr/>
            </a:pPr>
            <a:r>
              <a:rPr lang="en-GB" sz="2000" b="1" dirty="0"/>
              <a:t>Prof Mandy J Peffers </a:t>
            </a:r>
          </a:p>
          <a:p>
            <a:pPr marL="400050" lvl="1" indent="0">
              <a:buNone/>
              <a:defRPr/>
            </a:pPr>
            <a:r>
              <a:rPr lang="en-GB" sz="1600" dirty="0"/>
              <a:t>(Department of Musculoskeletal</a:t>
            </a:r>
          </a:p>
          <a:p>
            <a:pPr marL="400050" lvl="1" indent="0">
              <a:buNone/>
              <a:defRPr/>
            </a:pPr>
            <a:r>
              <a:rPr lang="en-GB" sz="1600" dirty="0"/>
              <a:t> Biology and Ageing Science, </a:t>
            </a:r>
          </a:p>
          <a:p>
            <a:pPr marL="400050" lvl="1" indent="0">
              <a:buNone/>
              <a:defRPr/>
            </a:pPr>
            <a:r>
              <a:rPr lang="en-GB" sz="1600" dirty="0"/>
              <a:t>Institute of Life Course and </a:t>
            </a:r>
          </a:p>
          <a:p>
            <a:pPr marL="400050" lvl="1" indent="0">
              <a:buNone/>
              <a:defRPr/>
            </a:pPr>
            <a:r>
              <a:rPr lang="en-GB" sz="1600" dirty="0"/>
              <a:t>Medical Sciences, University of Liverpool)</a:t>
            </a:r>
          </a:p>
          <a:p>
            <a:pPr marL="0" indent="0">
              <a:buNone/>
              <a:defRPr/>
            </a:pPr>
            <a:endParaRPr lang="en-GB" sz="2000" dirty="0"/>
          </a:p>
          <a:p>
            <a:pPr marL="0" indent="0">
              <a:buNone/>
              <a:defRPr/>
            </a:pPr>
            <a:endParaRPr lang="en-GB" sz="2800" b="1" u="sn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4F974D-5EC5-45ED-39AD-112B2F2E0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42E26E-D4E3-B105-3DAC-F8CF21B2CC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9796" y="1405492"/>
            <a:ext cx="5865176" cy="33123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CC8019-4342-D5BE-ED24-C5BD60B7D1AE}"/>
              </a:ext>
            </a:extLst>
          </p:cNvPr>
          <p:cNvSpPr txBox="1"/>
          <p:nvPr/>
        </p:nvSpPr>
        <p:spPr>
          <a:xfrm>
            <a:off x="29028" y="5299692"/>
            <a:ext cx="840217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u="sng" dirty="0"/>
              <a:t>Gerald Leigh Charitable Trust &amp; Beaufort Cottage Educational Trust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652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9E9C1-E9E7-74FA-F2EE-646FE5C35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E099AF-CF9D-3F06-8F07-3F7E7743D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l"/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Broeckx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S.Y.,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Seys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B.,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Suls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M.,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Vandenberghe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A.,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Mariën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T.,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Adriaensen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E.,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Declercq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J., Van Hecke, L., Braun, G., Hellmann, K. and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Spaas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J.H. (2019). Equine Allogeneic Chondrogenic Induced Mesenchymal Stem Cells Are an Effective Treatment for Degenerative Joint Disease in Horses. </a:t>
            </a:r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Stem Cells and Development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28(6), pp.410–422.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doi:https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://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doi.org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/10.1089/scd.2018.0061.</a:t>
            </a:r>
          </a:p>
          <a:p>
            <a:pPr algn="l"/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Bussche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L., Harman, R.M., Syracuse, B.A., Plante, E.L., Lu, Y.-C., Curtis, T.M., Ma, M. and Van de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Walle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G.R. (2015). Microencapsulated equine mesenchymal stromal cells promote cutaneous wound healing in vitro. </a:t>
            </a:r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Stem Cell Research &amp; Therapy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6(1).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doi:https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://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doi.org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/10.1186/s13287-015-0037-x.</a:t>
            </a:r>
          </a:p>
          <a:p>
            <a:pPr algn="l"/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Cassano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J.M., Schnabel, L.V., Goodale, M.B. and Fortier, L.A. (2018). Inflammatory licensed equine MSCs are chondroprotective and exhibit enhanced immunomodulation in an inflammatory environment. </a:t>
            </a:r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Stem Cell Research &amp; Therapy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[online] 9, p.82.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doi:https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://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doi.org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/10.1186/s13287-018-0840-2.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Clarke, E. -J. (2023). Exploring the Role of Extracellular Vesicles in Equine Musculoskeletal Pathologies and Associated Regenerative Therapies</a:t>
            </a:r>
          </a:p>
          <a:p>
            <a:pPr algn="l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College, R.V. (2021). </a:t>
            </a:r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RVC stem cell therapies for horses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[online]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Rvc.ac.uk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Available at: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2"/>
              </a:rPr>
              <a:t>https://www.rvc.ac.uk/veterinary-services/stem-cell-centre/therapies-for-horses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en-GB" sz="1800" dirty="0" err="1">
                <a:effectLst/>
                <a:latin typeface="Times New Roman" panose="02020603050405020304" pitchFamily="18" charset="0"/>
              </a:rPr>
              <a:t>Colombini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, A., </a:t>
            </a:r>
            <a:r>
              <a:rPr lang="en-GB" sz="1800" dirty="0" err="1">
                <a:effectLst/>
                <a:latin typeface="Times New Roman" panose="02020603050405020304" pitchFamily="18" charset="0"/>
              </a:rPr>
              <a:t>Libonati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, F., </a:t>
            </a:r>
            <a:r>
              <a:rPr lang="en-GB" sz="1800" dirty="0" err="1">
                <a:effectLst/>
                <a:latin typeface="Times New Roman" panose="02020603050405020304" pitchFamily="18" charset="0"/>
              </a:rPr>
              <a:t>Cangelosi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, D., </a:t>
            </a:r>
            <a:r>
              <a:rPr lang="en-GB" sz="1800" dirty="0" err="1">
                <a:effectLst/>
                <a:latin typeface="Times New Roman" panose="02020603050405020304" pitchFamily="18" charset="0"/>
              </a:rPr>
              <a:t>Lopa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, S., Luca, P.D., </a:t>
            </a:r>
            <a:r>
              <a:rPr lang="en-GB" sz="1800" dirty="0" err="1">
                <a:effectLst/>
                <a:latin typeface="Times New Roman" panose="02020603050405020304" pitchFamily="18" charset="0"/>
              </a:rPr>
              <a:t>Coviello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, D.A., Moretti, M. and Girolamo, L. de (2022). Inflammatory priming with IL-1</a:t>
            </a:r>
            <a:r>
              <a:rPr lang="el-GR" sz="1800" dirty="0">
                <a:effectLst/>
                <a:latin typeface="Times New Roman" panose="02020603050405020304" pitchFamily="18" charset="0"/>
              </a:rPr>
              <a:t>β 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promotes the immunomodulatory </a:t>
            </a:r>
            <a:r>
              <a:rPr lang="en-GB" sz="1800" dirty="0" err="1">
                <a:effectLst/>
                <a:latin typeface="Times New Roman" panose="02020603050405020304" pitchFamily="18" charset="0"/>
              </a:rPr>
              <a:t>behavior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 of adipose derived stem cells. </a:t>
            </a:r>
            <a:r>
              <a:rPr lang="en-GB" sz="1800" i="1" dirty="0">
                <a:effectLst/>
                <a:latin typeface="Times New Roman" panose="02020603050405020304" pitchFamily="18" charset="0"/>
              </a:rPr>
              <a:t>Frontiers in Bioengineering and Biotechnology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, 10. </a:t>
            </a:r>
            <a:r>
              <a:rPr lang="en-GB" sz="1800" dirty="0" err="1">
                <a:effectLst/>
                <a:latin typeface="Times New Roman" panose="02020603050405020304" pitchFamily="18" charset="0"/>
              </a:rPr>
              <a:t>doi:https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://</a:t>
            </a:r>
            <a:r>
              <a:rPr lang="en-GB" sz="1800" dirty="0" err="1">
                <a:effectLst/>
                <a:latin typeface="Times New Roman" panose="02020603050405020304" pitchFamily="18" charset="0"/>
              </a:rPr>
              <a:t>doi.org</a:t>
            </a:r>
            <a:r>
              <a:rPr lang="en-GB" sz="1800" dirty="0">
                <a:effectLst/>
                <a:latin typeface="Times New Roman" panose="02020603050405020304" pitchFamily="18" charset="0"/>
              </a:rPr>
              <a:t>/10.3389/fbioe.2022.1000879.</a:t>
            </a:r>
            <a:endParaRPr lang="en-GB" sz="1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Kearney, C., Sohrab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Khatab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Buul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van, Saskia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Plomp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N.M. Korthagen,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Labberté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M., Goodrich, L.R.,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Kisiday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J.D.,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Weeren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van,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Osch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van and P. A. J. Brama (2022). Treatment Effects of Intra-Articular Allogenic Mesenchymal Stem Cell Secretome in an Equine Model of Joint Inflammation. </a:t>
            </a:r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Frontiers in Veterinary Science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9.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doi:https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://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doi.org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/10.3389/fvets.2022.907616.</a:t>
            </a:r>
          </a:p>
          <a:p>
            <a:pPr algn="l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Knott, L.E., B. Alexander Fonseca‐Martinez, O’Connor, A.M., Goodrich, L.R., C. Wayne McIlwraith and Colbath, A.C. (2022). Current use of biologic therapies for musculoskeletal disease: A survey of board‐certified equine specialists. </a:t>
            </a:r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Veterinary Surgery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51(4), pp.557–567.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doi:https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://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doi.org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/10.1111/vsu.13805.</a:t>
            </a:r>
          </a:p>
          <a:p>
            <a:pPr algn="l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MORRIS, E.A. and J, S.H. (1991). Clinical evaluation of poor performance in the racehorse: the results of 275 evaluations. </a:t>
            </a:r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Equine Veterinary Journal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23, pp.169–174.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doi:https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://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doi.org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/10.1111/j.2042-3306.1991.tb02749.x.</a:t>
            </a:r>
          </a:p>
          <a:p>
            <a:pPr algn="l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Shrestha, K.,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Gilkerson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J.R., Stevenson, M.A. and Flash, M.L. (2021). Drivers of exit and outcomes for Thoroughbred racehorses participating in the 2017–2018 Australian racing season. </a:t>
            </a:r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PLOS ONE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16(9), p.e0257581.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doi:https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://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doi.org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/10.1371/journal.pone.0257581. </a:t>
            </a:r>
          </a:p>
          <a:p>
            <a:pPr algn="l"/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Tetta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C.,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Consiglio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A.L., Bruno, S.,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Tetta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E.,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Gatti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E.,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Dobreva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M.,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Cremonesi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F. and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Camussi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G. (2012). The role of microvesicles derived from mesenchymal stem cells in tissue regeneration; a dream for tendon repair? </a:t>
            </a:r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Muscles, ligaments and tendons journal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[online] 2(3), pp.212–21. Available at: https://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www.ncbi.nlm.nih.gov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pmc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/articles/PMC3666529/.</a:t>
            </a:r>
          </a:p>
          <a:p>
            <a:pPr algn="l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Zhao, D., Pan, J., Yang, W., Han, Y., Zeng, L., Liang, G. and Liu, J. (2021). Intra-Articular Injections of Platelet-rich plasma, Adipose mesenchymal stem cells and Bone marrow mesenchymal stem cells Associated With Better Outcomes than Hyaluronic acid and Saline in Knee Osteoarthritis: A systematic review and network meta-analysis. </a:t>
            </a:r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Arthroscopy: The Journal of Arthroscopic &amp; Related Surgery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doi:https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://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doi.org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/10.1016/j.arthro.2021.02.045.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808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8D80570D-DC98-1219-C4C2-9A8D365E3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143000"/>
          </a:xfrm>
        </p:spPr>
        <p:txBody>
          <a:bodyPr/>
          <a:lstStyle/>
          <a:p>
            <a:pPr eaLnBrk="1" hangingPunct="1"/>
            <a:r>
              <a:rPr lang="en-GB" altLang="en-US" dirty="0"/>
              <a:t>Background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5BF0FDE5-E2B0-DFEC-018B-17B9D28BB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18457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Aptos" panose="02110004020202020204"/>
              </a:rPr>
              <a:t>Musculoskeletal disorders have significant impact on:</a:t>
            </a:r>
          </a:p>
          <a:p>
            <a:pPr>
              <a:defRPr/>
            </a:pPr>
            <a:r>
              <a:rPr lang="en-US" sz="1800" dirty="0">
                <a:solidFill>
                  <a:prstClr val="black"/>
                </a:solidFill>
                <a:latin typeface="Aptos" panose="02110004020202020204"/>
              </a:rPr>
              <a:t>Welfare</a:t>
            </a:r>
          </a:p>
          <a:p>
            <a:pPr>
              <a:defRPr/>
            </a:pPr>
            <a:r>
              <a:rPr lang="en-US" sz="1800" dirty="0">
                <a:solidFill>
                  <a:prstClr val="black"/>
                </a:solidFill>
                <a:latin typeface="Aptos" panose="02110004020202020204"/>
              </a:rPr>
              <a:t>Performance </a:t>
            </a:r>
          </a:p>
          <a:p>
            <a:pPr>
              <a:defRPr/>
            </a:pPr>
            <a:r>
              <a:rPr lang="en-US" sz="1800" dirty="0">
                <a:solidFill>
                  <a:prstClr val="black"/>
                </a:solidFill>
                <a:latin typeface="Aptos" panose="02110004020202020204"/>
              </a:rPr>
              <a:t>Racing career longevity</a:t>
            </a:r>
          </a:p>
          <a:p>
            <a:pPr lvl="1">
              <a:lnSpc>
                <a:spcPct val="100000"/>
              </a:lnSpc>
              <a:defRPr/>
            </a:pPr>
            <a:endParaRPr lang="en-US" sz="1800" dirty="0">
              <a:solidFill>
                <a:prstClr val="black"/>
              </a:solidFill>
              <a:latin typeface="Aptos" panose="02110004020202020204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Causes of retirement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eriod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Poor performance </a:t>
            </a:r>
          </a:p>
          <a:p>
            <a:pPr lvl="2">
              <a:lnSpc>
                <a:spcPct val="100000"/>
              </a:lnSpc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Orthopaedic abnormalities are a leading cause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sz="1600" dirty="0"/>
              <a:t>Musculoskeletal injury</a:t>
            </a:r>
          </a:p>
          <a:p>
            <a:pPr marL="457200" lvl="1" indent="0">
              <a:lnSpc>
                <a:spcPct val="100000"/>
              </a:lnSpc>
              <a:buNone/>
              <a:defRPr/>
            </a:pPr>
            <a:endParaRPr lang="en-US" sz="1600" dirty="0">
              <a:solidFill>
                <a:prstClr val="black"/>
              </a:solidFill>
              <a:latin typeface="Aptos" panose="02110004020202020204"/>
            </a:endParaRPr>
          </a:p>
          <a:p>
            <a:pPr>
              <a:lnSpc>
                <a:spcPct val="100000"/>
              </a:lnSpc>
              <a:defRPr/>
            </a:pPr>
            <a:r>
              <a:rPr lang="en-US" sz="1800" dirty="0"/>
              <a:t>Mesenchymal Stem Cell (MSC) therapy uses:</a:t>
            </a:r>
          </a:p>
          <a:p>
            <a:pPr lvl="1">
              <a:lnSpc>
                <a:spcPct val="100000"/>
              </a:lnSpc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Joint disease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600" dirty="0">
                <a:solidFill>
                  <a:prstClr val="black"/>
                </a:solidFill>
                <a:latin typeface="Aptos" panose="02110004020202020204"/>
              </a:rPr>
              <a:t>Tendon injury </a:t>
            </a:r>
          </a:p>
          <a:p>
            <a:pPr lvl="1">
              <a:lnSpc>
                <a:spcPct val="100000"/>
              </a:lnSpc>
              <a:defRPr/>
            </a:pPr>
            <a:endParaRPr lang="en-US" sz="1600" dirty="0">
              <a:solidFill>
                <a:prstClr val="black"/>
              </a:solidFill>
              <a:latin typeface="Aptos" panose="02110004020202020204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Hypothesis: anti-inflammatory phenotype produced by MSC priming is conserved in their Extracellular Vesicles (EVs)</a:t>
            </a:r>
            <a:endParaRPr lang="en-GB" alt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A1F88-D921-782B-D2A7-C7DDFD6FA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774F57AE-BACF-9BB8-BC37-23B0AF574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143000"/>
          </a:xfrm>
        </p:spPr>
        <p:txBody>
          <a:bodyPr/>
          <a:lstStyle/>
          <a:p>
            <a:pPr eaLnBrk="1" hangingPunct="1"/>
            <a:r>
              <a:rPr lang="en-US" b="1" dirty="0"/>
              <a:t>MSC therapy </a:t>
            </a:r>
            <a:endParaRPr lang="en-GB" altLang="en-US" dirty="0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BEE0DCEF-A7EB-FFAD-C63F-8FD912AA7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643062"/>
            <a:ext cx="8229600" cy="4954289"/>
          </a:xfrm>
        </p:spPr>
        <p:txBody>
          <a:bodyPr/>
          <a:lstStyle/>
          <a:p>
            <a:r>
              <a:rPr lang="en-US" sz="2800" dirty="0"/>
              <a:t>MSCs harvested from bone marrow or adipocytes </a:t>
            </a:r>
          </a:p>
          <a:p>
            <a:r>
              <a:rPr lang="en-US" sz="2800" dirty="0"/>
              <a:t>Cultured </a:t>
            </a:r>
          </a:p>
          <a:p>
            <a:r>
              <a:rPr lang="en-US" sz="2800" dirty="0"/>
              <a:t>Injected into lesion</a:t>
            </a:r>
          </a:p>
          <a:p>
            <a:r>
              <a:rPr lang="en-US" sz="2800" dirty="0"/>
              <a:t>Clinical outcomes vary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Mechanism of Action</a:t>
            </a:r>
          </a:p>
          <a:p>
            <a:pPr>
              <a:lnSpc>
                <a:spcPct val="100000"/>
              </a:lnSpc>
              <a:defRPr/>
            </a:pPr>
            <a:r>
              <a:rPr lang="en-US" sz="2800" dirty="0">
                <a:solidFill>
                  <a:prstClr val="black"/>
                </a:solidFill>
                <a:latin typeface="Aptos" panose="02110004020202020204"/>
              </a:rPr>
              <a:t>Local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release of regenerative factors</a:t>
            </a:r>
          </a:p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Regulates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cell ageing, immune responses and inflammation</a:t>
            </a:r>
            <a:r>
              <a:rPr lang="en-GB" sz="2800" dirty="0">
                <a:effectLst/>
              </a:rPr>
              <a:t> </a:t>
            </a:r>
            <a:endParaRPr lang="en-US" sz="2800" dirty="0"/>
          </a:p>
          <a:p>
            <a:pPr marL="0" indent="0" eaLnBrk="1" hangingPunct="1">
              <a:buNone/>
            </a:pPr>
            <a:endParaRPr lang="en-GB" alt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219C00F-1507-DEC1-4E6F-9B12CADF6B06}"/>
              </a:ext>
            </a:extLst>
          </p:cNvPr>
          <p:cNvSpPr/>
          <p:nvPr/>
        </p:nvSpPr>
        <p:spPr>
          <a:xfrm>
            <a:off x="107504" y="6309320"/>
            <a:ext cx="1872208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04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DE9A5-578A-F011-80BE-95FBD696D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F716E6F7-6D8B-1196-2855-E201BE1D0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143000"/>
          </a:xfrm>
        </p:spPr>
        <p:txBody>
          <a:bodyPr/>
          <a:lstStyle/>
          <a:p>
            <a:pPr eaLnBrk="1" hangingPunct="1"/>
            <a:r>
              <a:rPr lang="en-US" b="1" dirty="0"/>
              <a:t>Current limitations of MSCs</a:t>
            </a:r>
            <a:endParaRPr lang="en-GB" altLang="en-US" dirty="0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C5D85A12-F70A-F180-3703-947E86661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643063"/>
            <a:ext cx="8229600" cy="4525962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  <a:ea typeface="Aptos" panose="020B0004020202020204" pitchFamily="34" charset="0"/>
              </a:rPr>
              <a:t>Local i</a:t>
            </a:r>
            <a:r>
              <a:rPr lang="en-GB" dirty="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nflammation</a:t>
            </a:r>
          </a:p>
          <a:p>
            <a:r>
              <a:rPr lang="en-GB" dirty="0">
                <a:solidFill>
                  <a:srgbClr val="000000"/>
                </a:solidFill>
                <a:ea typeface="Aptos" panose="020B0004020202020204" pitchFamily="34" charset="0"/>
              </a:rPr>
              <a:t>Expense </a:t>
            </a:r>
            <a:endParaRPr lang="en-GB" dirty="0">
              <a:solidFill>
                <a:srgbClr val="000000"/>
              </a:solidFill>
              <a:effectLst/>
              <a:ea typeface="Aptos" panose="020B00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ea typeface="Aptos" panose="020B0004020202020204" pitchFamily="34" charset="0"/>
              </a:rPr>
              <a:t>S</a:t>
            </a:r>
            <a:r>
              <a:rPr lang="en-GB" dirty="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tall-side </a:t>
            </a:r>
            <a:r>
              <a:rPr lang="en-GB" dirty="0">
                <a:solidFill>
                  <a:srgbClr val="000000"/>
                </a:solidFill>
                <a:ea typeface="Aptos" panose="020B0004020202020204" pitchFamily="34" charset="0"/>
              </a:rPr>
              <a:t>a</a:t>
            </a:r>
            <a:r>
              <a:rPr lang="en-GB" dirty="0">
                <a:solidFill>
                  <a:srgbClr val="000000"/>
                </a:solidFill>
                <a:effectLst/>
                <a:ea typeface="Aptos" panose="020B0004020202020204" pitchFamily="34" charset="0"/>
              </a:rPr>
              <a:t>vailability</a:t>
            </a:r>
          </a:p>
          <a:p>
            <a:r>
              <a:rPr lang="en-GB" dirty="0">
                <a:solidFill>
                  <a:srgbClr val="000000"/>
                </a:solidFill>
              </a:rPr>
              <a:t>MSC longevity in joint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MSC priming enhances therapeutic potential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IL-1β induces anti-inflammatory phenotype</a:t>
            </a:r>
            <a:endParaRPr lang="en-GB" sz="2400" dirty="0">
              <a:solidFill>
                <a:srgbClr val="000000"/>
              </a:solidFill>
            </a:endParaRPr>
          </a:p>
          <a:p>
            <a:pPr eaLnBrk="1" hangingPunct="1"/>
            <a:endParaRPr lang="en-GB" alt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09CDC15-0E5E-99EA-9D11-BB6BE53283B4}"/>
              </a:ext>
            </a:extLst>
          </p:cNvPr>
          <p:cNvSpPr/>
          <p:nvPr/>
        </p:nvSpPr>
        <p:spPr>
          <a:xfrm>
            <a:off x="107504" y="6309320"/>
            <a:ext cx="1872208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E886E0-8B28-8053-7C72-4F511B2592F9}"/>
              </a:ext>
            </a:extLst>
          </p:cNvPr>
          <p:cNvSpPr txBox="1"/>
          <p:nvPr/>
        </p:nvSpPr>
        <p:spPr>
          <a:xfrm>
            <a:off x="0" y="6542747"/>
            <a:ext cx="4797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>
                <a:effectLst/>
                <a:latin typeface="Times New Roman" panose="02020603050405020304" pitchFamily="18" charset="0"/>
              </a:rPr>
              <a:t>Colombini</a:t>
            </a:r>
            <a:r>
              <a:rPr lang="en-GB" sz="1200" dirty="0">
                <a:effectLst/>
                <a:latin typeface="Times New Roman" panose="02020603050405020304" pitchFamily="18" charset="0"/>
              </a:rPr>
              <a:t>, A (2022). </a:t>
            </a:r>
            <a:r>
              <a:rPr lang="en-GB" sz="1200" i="1" dirty="0">
                <a:effectLst/>
                <a:latin typeface="Times New Roman" panose="02020603050405020304" pitchFamily="18" charset="0"/>
              </a:rPr>
              <a:t>Frontiers in Bioengineering and Biotechnology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12907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A657F-6589-1274-08CB-06A7C91227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2015" y="1406574"/>
            <a:ext cx="4044841" cy="4525963"/>
          </a:xfrm>
        </p:spPr>
        <p:txBody>
          <a:bodyPr/>
          <a:lstStyle/>
          <a:p>
            <a:r>
              <a:rPr lang="en-GB" sz="20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EVs are lipid-</a:t>
            </a:r>
            <a:r>
              <a:rPr lang="en-GB" sz="2000" kern="100" dirty="0">
                <a:solidFill>
                  <a:srgbClr val="0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en-GB" sz="20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ound signalling molecules </a:t>
            </a:r>
            <a:endParaRPr lang="en-GB" sz="2000" kern="100" dirty="0">
              <a:solidFill>
                <a:srgbClr val="000000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20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Involved in inter-cellular communication</a:t>
            </a:r>
          </a:p>
          <a:p>
            <a:r>
              <a:rPr lang="en-GB" sz="2000" dirty="0"/>
              <a:t>Types include:</a:t>
            </a:r>
          </a:p>
          <a:p>
            <a:pPr lvl="1"/>
            <a:r>
              <a:rPr lang="en-GB" sz="1600" dirty="0"/>
              <a:t>Apoptotic bodies (1000nm-5000nm)</a:t>
            </a:r>
          </a:p>
          <a:p>
            <a:pPr lvl="1"/>
            <a:r>
              <a:rPr lang="en-GB" sz="1600" dirty="0"/>
              <a:t>Microvesicles (100nm-1000nm) </a:t>
            </a:r>
          </a:p>
          <a:p>
            <a:pPr lvl="1"/>
            <a:r>
              <a:rPr lang="en-GB" sz="1600" dirty="0"/>
              <a:t>Exosomes (30-150nm)</a:t>
            </a:r>
          </a:p>
          <a:p>
            <a:pPr marL="457200" lvl="1" indent="0">
              <a:buNone/>
            </a:pPr>
            <a:endParaRPr lang="en-GB" sz="1800" kern="1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en-GB" sz="2000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Proposed uses</a:t>
            </a:r>
          </a:p>
          <a:p>
            <a:pPr lvl="1"/>
            <a:r>
              <a:rPr lang="en-GB" sz="1800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Drug delivery systems</a:t>
            </a:r>
          </a:p>
          <a:p>
            <a:pPr lvl="1"/>
            <a:r>
              <a:rPr lang="en-GB" sz="1800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Biomarkers</a:t>
            </a:r>
          </a:p>
          <a:p>
            <a:pPr lvl="1">
              <a:spcAft>
                <a:spcPts val="1200"/>
              </a:spcAft>
            </a:pPr>
            <a:r>
              <a:rPr lang="en-GB" sz="1800" kern="100" dirty="0">
                <a:solidFill>
                  <a:srgbClr val="000000"/>
                </a:solidFill>
                <a:cs typeface="Times New Roman" panose="02020603050405020304" pitchFamily="18" charset="0"/>
              </a:rPr>
              <a:t>Biologics </a:t>
            </a:r>
            <a:endParaRPr kumimoji="0" lang="en-GB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F6DE75-3D68-A61E-E685-B3C011DA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Extracellular Vesicles (EVs)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17124B-5010-DC75-547D-38DF6AD79E39}"/>
              </a:ext>
            </a:extLst>
          </p:cNvPr>
          <p:cNvSpPr txBox="1"/>
          <p:nvPr/>
        </p:nvSpPr>
        <p:spPr>
          <a:xfrm>
            <a:off x="0" y="6581001"/>
            <a:ext cx="11549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Kearney, C (2022) </a:t>
            </a:r>
            <a:r>
              <a:rPr lang="en-GB" sz="1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Frontiers in Veterinary Science</a:t>
            </a:r>
            <a:endParaRPr lang="en-US" sz="1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1285B94-5668-D8BB-43F2-3ECE27AA67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0219" y="1406574"/>
            <a:ext cx="4624264" cy="32403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7D3287-F5F6-9B64-1249-BC56E2411E2F}"/>
              </a:ext>
            </a:extLst>
          </p:cNvPr>
          <p:cNvSpPr txBox="1"/>
          <p:nvPr/>
        </p:nvSpPr>
        <p:spPr>
          <a:xfrm>
            <a:off x="452015" y="5872945"/>
            <a:ext cx="7936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MSC secretome produces same therapeutic effect as MSCs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 vitro</a:t>
            </a:r>
            <a:endParaRPr lang="en-GB" sz="1800" kern="100" dirty="0">
              <a:solidFill>
                <a:srgbClr val="00000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2AB887-49DE-4B57-4E3C-4603F2F059B9}"/>
              </a:ext>
            </a:extLst>
          </p:cNvPr>
          <p:cNvSpPr txBox="1"/>
          <p:nvPr/>
        </p:nvSpPr>
        <p:spPr>
          <a:xfrm>
            <a:off x="4390015" y="4708659"/>
            <a:ext cx="4647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A </a:t>
            </a:r>
            <a:r>
              <a:rPr lang="en-GB" sz="1100" dirty="0">
                <a:latin typeface="+mn-lt"/>
              </a:rPr>
              <a:t>diagram illustrating the biogenesis of extracellular vesicles.</a:t>
            </a:r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929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72B8A-2D7F-FA28-1366-BA7D3979B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19D7D-0285-1934-2790-CE25D9042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lnSpc>
                <a:spcPct val="100000"/>
              </a:lnSpc>
              <a:buNone/>
              <a:defRPr/>
            </a:pP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Are the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MSCs anti-inflammatory effects conserved in EVs?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Does priming influence EV cargo?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034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>
            <a:extLst>
              <a:ext uri="{FF2B5EF4-FFF2-40B4-BE49-F238E27FC236}">
                <a16:creationId xmlns:a16="http://schemas.microsoft.com/office/drawing/2014/main" id="{B0BCC020-EB99-9B9B-0731-C5FF8B044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38736" cy="4525963"/>
          </a:xfrm>
        </p:spPr>
        <p:txBody>
          <a:bodyPr/>
          <a:lstStyle/>
          <a:p>
            <a:pPr eaLnBrk="1" hangingPunct="1"/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Aptos" panose="020B0004020202020204" pitchFamily="34" charset="0"/>
                <a:cs typeface="+mn-cs"/>
              </a:rPr>
              <a:t>Equine bone marrow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Times New Roman" panose="02020603050405020304" pitchFamily="18" charset="0"/>
                <a:cs typeface="+mn-cs"/>
              </a:rPr>
              <a:t> derived MSCs from three male donors underwent IL-1β priming</a:t>
            </a:r>
          </a:p>
          <a:p>
            <a:pPr marL="0" indent="0" eaLnBrk="1" hangingPunct="1">
              <a:buNone/>
            </a:pPr>
            <a:endParaRPr lang="en-GB" altLang="en-US" dirty="0"/>
          </a:p>
        </p:txBody>
      </p:sp>
      <p:sp>
        <p:nvSpPr>
          <p:cNvPr id="8196" name="Title 3">
            <a:extLst>
              <a:ext uri="{FF2B5EF4-FFF2-40B4-BE49-F238E27FC236}">
                <a16:creationId xmlns:a16="http://schemas.microsoft.com/office/drawing/2014/main" id="{C4465049-F585-BAE3-1109-B517C29BE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143000"/>
          </a:xfrm>
        </p:spPr>
        <p:txBody>
          <a:bodyPr/>
          <a:lstStyle/>
          <a:p>
            <a:pPr eaLnBrk="1" hangingPunct="1"/>
            <a:r>
              <a:rPr lang="en-GB" altLang="en-US" dirty="0"/>
              <a:t>Methods</a:t>
            </a:r>
          </a:p>
        </p:txBody>
      </p:sp>
      <p:pic>
        <p:nvPicPr>
          <p:cNvPr id="4" name="Content Placeholder 3" descr="A diagram of a cell culture and isolation&#10;&#10;Description automatically generated">
            <a:extLst>
              <a:ext uri="{FF2B5EF4-FFF2-40B4-BE49-F238E27FC236}">
                <a16:creationId xmlns:a16="http://schemas.microsoft.com/office/drawing/2014/main" id="{FAFB4364-0932-E781-0A33-C70FD4C8D4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904" y="1118427"/>
            <a:ext cx="5759561" cy="5714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2D55BF-B5C1-B086-60D4-2435C60ACED8}"/>
              </a:ext>
            </a:extLst>
          </p:cNvPr>
          <p:cNvSpPr txBox="1"/>
          <p:nvPr/>
        </p:nvSpPr>
        <p:spPr>
          <a:xfrm>
            <a:off x="-26645" y="6611779"/>
            <a:ext cx="2447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Created with </a:t>
            </a:r>
            <a:r>
              <a:rPr lang="en-GB" sz="1000" i="0" dirty="0" err="1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BioRender.com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8CCBD33-0A6A-B116-39D1-2F45866C15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96203" y="1520153"/>
            <a:ext cx="3164354" cy="191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7FB372AD-72DE-15F3-4F44-277639D63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96203" y="3798332"/>
            <a:ext cx="3307294" cy="20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C5041C54-A903-2E9E-5345-160F7DAA4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6251" y="4149664"/>
            <a:ext cx="2443378" cy="183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5D2E3ED4-7669-2CA3-CF97-4F2FF190F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896" y="4149080"/>
            <a:ext cx="2443378" cy="183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96A3F0-87F5-0EE1-5503-E7857B135B73}"/>
              </a:ext>
            </a:extLst>
          </p:cNvPr>
          <p:cNvSpPr txBox="1"/>
          <p:nvPr/>
        </p:nvSpPr>
        <p:spPr>
          <a:xfrm>
            <a:off x="509181" y="3429000"/>
            <a:ext cx="176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Unstimulated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E3A2CF-56A5-8177-4F1C-54D83879A985}"/>
              </a:ext>
            </a:extLst>
          </p:cNvPr>
          <p:cNvSpPr txBox="1"/>
          <p:nvPr/>
        </p:nvSpPr>
        <p:spPr>
          <a:xfrm>
            <a:off x="3082617" y="3429000"/>
            <a:ext cx="267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Inflammatory stimulated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FEDC15-296F-41BE-D26A-7DEC1F4E2C20}"/>
              </a:ext>
            </a:extLst>
          </p:cNvPr>
          <p:cNvSpPr txBox="1"/>
          <p:nvPr/>
        </p:nvSpPr>
        <p:spPr>
          <a:xfrm>
            <a:off x="464590" y="1292136"/>
            <a:ext cx="4971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  <a:cs typeface="Sabon Next LT" panose="02000500000000000000" pitchFamily="2" charset="0"/>
              </a:rPr>
              <a:t>Identified using RT-PCR 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  <a:cs typeface="Sabon Next LT" panose="02000500000000000000" pitchFamily="2" charset="0"/>
              </a:rPr>
              <a:t>MSC markers selected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  <a:cs typeface="Sabon Next LT" panose="02000500000000000000" pitchFamily="2" charset="0"/>
              </a:rPr>
              <a:t>CD105, CD90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50467D-D706-ED57-1246-821FF3F45001}"/>
              </a:ext>
            </a:extLst>
          </p:cNvPr>
          <p:cNvSpPr txBox="1">
            <a:spLocks/>
          </p:cNvSpPr>
          <p:nvPr/>
        </p:nvSpPr>
        <p:spPr bwMode="auto">
          <a:xfrm>
            <a:off x="1907705" y="0"/>
            <a:ext cx="723629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n-US" sz="3400" dirty="0"/>
              <a:t>Priming with IL1</a:t>
            </a:r>
            <a:r>
              <a:rPr lang="el-GR" altLang="en-US" sz="3400" dirty="0"/>
              <a:t>β </a:t>
            </a:r>
            <a:r>
              <a:rPr lang="en-GB" altLang="en-US" sz="3400" dirty="0"/>
              <a:t>reduces MSC markers</a:t>
            </a:r>
          </a:p>
        </p:txBody>
      </p:sp>
    </p:spTree>
    <p:extLst>
      <p:ext uri="{BB962C8B-B14F-4D97-AF65-F5344CB8AC3E}">
        <p14:creationId xmlns:p14="http://schemas.microsoft.com/office/powerpoint/2010/main" val="4133197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D1F39-DF7F-B038-02A2-848548B16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EVs successfully isolated from MSC primed media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B29B60-51C4-69F1-051B-0A0F3DB53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1643050"/>
            <a:ext cx="5781762" cy="4525963"/>
          </a:xfrm>
        </p:spPr>
        <p:txBody>
          <a:bodyPr/>
          <a:lstStyle/>
          <a:p>
            <a:r>
              <a:rPr lang="en-US" sz="3200" dirty="0"/>
              <a:t>Nano particle tracking </a:t>
            </a:r>
          </a:p>
          <a:p>
            <a:r>
              <a:rPr lang="en-GB" sz="3200" dirty="0">
                <a:effectLst/>
                <a:ea typeface="Aptos" panose="020B0004020202020204" pitchFamily="34" charset="0"/>
              </a:rPr>
              <a:t>Transmission Electron Microscopy</a:t>
            </a:r>
            <a:r>
              <a:rPr lang="en-GB" sz="3200" dirty="0">
                <a:effectLst/>
              </a:rPr>
              <a:t> </a:t>
            </a:r>
            <a:endParaRPr lang="en-US" sz="3200" dirty="0"/>
          </a:p>
          <a:p>
            <a:r>
              <a:rPr lang="en-US" sz="3200" dirty="0" err="1"/>
              <a:t>qRT</a:t>
            </a:r>
            <a:r>
              <a:rPr lang="en-US" sz="3200" dirty="0"/>
              <a:t>-PCR </a:t>
            </a:r>
          </a:p>
          <a:p>
            <a:r>
              <a:rPr lang="en-US" sz="3200" dirty="0"/>
              <a:t>Western blot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close-up of a microscope&#10;&#10;Description automatically generated">
            <a:extLst>
              <a:ext uri="{FF2B5EF4-FFF2-40B4-BE49-F238E27FC236}">
                <a16:creationId xmlns:a16="http://schemas.microsoft.com/office/drawing/2014/main" id="{C7B2C6A3-F605-770C-7458-BE2B678F1F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2253" y="3906030"/>
            <a:ext cx="2699494" cy="26994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037306-DC4A-0FA9-A617-E2F359D71A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358" y="1202737"/>
            <a:ext cx="2738863" cy="5406587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BD5592BA-2587-F812-54DA-3A6A42AA6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596" y="4437112"/>
            <a:ext cx="2728288" cy="21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662903"/>
      </p:ext>
    </p:extLst>
  </p:cSld>
  <p:clrMapOvr>
    <a:masterClrMapping/>
  </p:clrMapOvr>
</p:sld>
</file>

<file path=ppt/theme/theme1.xml><?xml version="1.0" encoding="utf-8"?>
<a:theme xmlns:a="http://schemas.openxmlformats.org/drawingml/2006/main" name="temp1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53255131-b129-4010-86e1-474bfd7e8076}" enabled="0" method="" siteId="{53255131-b129-4010-86e1-474bfd7e80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temp1 (2)</Template>
  <TotalTime>1662</TotalTime>
  <Words>1441</Words>
  <Application>Microsoft Macintosh PowerPoint</Application>
  <PresentationFormat>On-screen Show (4:3)</PresentationFormat>
  <Paragraphs>132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Arial</vt:lpstr>
      <vt:lpstr>Calibri</vt:lpstr>
      <vt:lpstr>Times New Roman</vt:lpstr>
      <vt:lpstr>temp1 (2)</vt:lpstr>
      <vt:lpstr>Primed MSCs and MSC- derived Extracellular vesicles  produce an anti-inflammatory phenotype</vt:lpstr>
      <vt:lpstr>Background</vt:lpstr>
      <vt:lpstr>MSC therapy </vt:lpstr>
      <vt:lpstr>Current limitations of MSCs</vt:lpstr>
      <vt:lpstr>Extracellular Vesicles (EVs)</vt:lpstr>
      <vt:lpstr>Aims</vt:lpstr>
      <vt:lpstr>Methods</vt:lpstr>
      <vt:lpstr>PowerPoint Presentation</vt:lpstr>
      <vt:lpstr>EVs successfully isolated from MSC primed media</vt:lpstr>
      <vt:lpstr>Successful MSC priming validated by increased immunomodulatory factors</vt:lpstr>
      <vt:lpstr>Primed EV protein cargo contained increased Extracellular Matrix Proteins </vt:lpstr>
      <vt:lpstr>Primed MSC Protein Cargo contained Increased  Inflammatory Regulators</vt:lpstr>
      <vt:lpstr>Primed MSC EVs protein cargo may activate NIK</vt:lpstr>
      <vt:lpstr>Conclusions</vt:lpstr>
      <vt:lpstr>Acknowledgements</vt:lpstr>
      <vt:lpstr>References</vt:lpstr>
    </vt:vector>
  </TitlesOfParts>
  <Company>The University of Liverpool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Ginap</dc:creator>
  <cp:lastModifiedBy>Poulter, Natasha</cp:lastModifiedBy>
  <cp:revision>22</cp:revision>
  <dcterms:created xsi:type="dcterms:W3CDTF">2009-08-18T14:54:53Z</dcterms:created>
  <dcterms:modified xsi:type="dcterms:W3CDTF">2024-12-10T22:36:17Z</dcterms:modified>
</cp:coreProperties>
</file>